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325" r:id="rId14"/>
    <p:sldId id="310" r:id="rId15"/>
    <p:sldId id="360" r:id="rId16"/>
    <p:sldId id="385" r:id="rId17"/>
    <p:sldId id="400" r:id="rId18"/>
    <p:sldId id="401" r:id="rId19"/>
    <p:sldId id="332" r:id="rId20"/>
    <p:sldId id="308" r:id="rId21"/>
    <p:sldId id="278" r:id="rId22"/>
    <p:sldId id="377" r:id="rId23"/>
    <p:sldId id="333" r:id="rId24"/>
    <p:sldId id="316" r:id="rId25"/>
    <p:sldId id="327" r:id="rId26"/>
    <p:sldId id="344" r:id="rId27"/>
    <p:sldId id="351" r:id="rId28"/>
    <p:sldId id="359" r:id="rId29"/>
    <p:sldId id="355" r:id="rId30"/>
    <p:sldId id="319" r:id="rId31"/>
    <p:sldId id="320" r:id="rId32"/>
    <p:sldId id="376" r:id="rId33"/>
    <p:sldId id="356" r:id="rId34"/>
    <p:sldId id="330" r:id="rId35"/>
    <p:sldId id="383" r:id="rId36"/>
    <p:sldId id="357" r:id="rId37"/>
    <p:sldId id="279" r:id="rId38"/>
    <p:sldId id="396" r:id="rId39"/>
    <p:sldId id="397" r:id="rId40"/>
    <p:sldId id="398" r:id="rId41"/>
    <p:sldId id="399" r:id="rId42"/>
    <p:sldId id="339" r:id="rId43"/>
    <p:sldId id="340" r:id="rId44"/>
    <p:sldId id="341" r:id="rId45"/>
    <p:sldId id="379" r:id="rId46"/>
    <p:sldId id="380" r:id="rId47"/>
    <p:sldId id="364" r:id="rId48"/>
    <p:sldId id="392" r:id="rId49"/>
    <p:sldId id="348" r:id="rId50"/>
    <p:sldId id="389" r:id="rId51"/>
    <p:sldId id="391" r:id="rId52"/>
    <p:sldId id="381" r:id="rId53"/>
    <p:sldId id="354" r:id="rId54"/>
    <p:sldId id="393" r:id="rId55"/>
    <p:sldId id="394" r:id="rId56"/>
    <p:sldId id="388" r:id="rId57"/>
    <p:sldId id="365" r:id="rId58"/>
    <p:sldId id="358" r:id="rId59"/>
    <p:sldId id="363" r:id="rId60"/>
    <p:sldId id="35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0057" autoAdjust="0"/>
  </p:normalViewPr>
  <p:slideViewPr>
    <p:cSldViewPr>
      <p:cViewPr varScale="1">
        <p:scale>
          <a:sx n="81" d="100"/>
          <a:sy n="81" d="100"/>
        </p:scale>
        <p:origin x="-25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1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66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67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How to use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Morning </a:t>
            </a:r>
            <a:r>
              <a:rPr lang="en-US" sz="2400" b="1" dirty="0" smtClean="0"/>
              <a:t>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Stuff</a:t>
            </a: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Statistical prerequisites: assuming </a:t>
            </a:r>
            <a:endParaRPr lang="en-US" sz="2400" dirty="0" smtClean="0"/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62000" y="267833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</a:t>
            </a:r>
            <a:r>
              <a:rPr lang="en-US" sz="2400" dirty="0" smtClean="0">
                <a:latin typeface="Calibri Light" pitchFamily="34" charset="0"/>
              </a:rPr>
              <a:t>America</a:t>
            </a:r>
            <a:endParaRPr lang="en-US" sz="2400" dirty="0" smtClean="0">
              <a:latin typeface="Calibr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1" y="2576798"/>
            <a:ext cx="8677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</a:t>
            </a:r>
            <a:r>
              <a:rPr lang="en-US" sz="2600" dirty="0" smtClean="0"/>
              <a:t>similar =&gt; autocorre</a:t>
            </a:r>
            <a:r>
              <a:rPr lang="en-US" sz="2600" dirty="0" smtClean="0"/>
              <a:t>lated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79843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We’d like to account for spatial correlation when statistically analyzing data because it </a:t>
            </a:r>
            <a:r>
              <a:rPr lang="en-US" sz="2100" dirty="0" smtClean="0"/>
              <a:t>affects </a:t>
            </a:r>
            <a:r>
              <a:rPr lang="en-US" sz="2100" dirty="0" smtClean="0"/>
              <a:t>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We’ll </a:t>
            </a:r>
            <a:r>
              <a:rPr lang="en-US" sz="2100" dirty="0" smtClean="0"/>
              <a:t>focus on using </a:t>
            </a:r>
            <a:r>
              <a:rPr lang="en-US" sz="2100" u="sng" dirty="0" smtClean="0"/>
              <a:t>Gaussian distributions </a:t>
            </a:r>
            <a:r>
              <a:rPr lang="en-US" sz="2100" dirty="0" smtClean="0"/>
              <a:t>with formatted covariance matrices</a:t>
            </a:r>
          </a:p>
          <a:p>
            <a:pPr marL="0" indent="0">
              <a:buNone/>
            </a:pPr>
            <a:endParaRPr lang="en-US" sz="21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𝐲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13756"/>
                <a:ext cx="2146292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465" r="-681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N</m:t>
                      </m:r>
                      <m:r>
                        <a:rPr lang="en-US" sz="2800" i="1">
                          <a:latin typeface="Cambria Math"/>
                        </a:rPr>
                        <m:t>(0,</m:t>
                      </m:r>
                      <m:r>
                        <a:rPr lang="en-US" sz="2800" i="1" smtClean="0">
                          <a:latin typeface="Cambria Math"/>
                        </a:rPr>
                        <m:t>𝚺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95" y="5923564"/>
                <a:ext cx="1956498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0465" r="-810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536507" y="6308179"/>
            <a:ext cx="315586" cy="331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04476" y="6449838"/>
            <a:ext cx="2034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ovariance matrix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89743" y="6283970"/>
            <a:ext cx="475750" cy="3317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04625" y="6457890"/>
            <a:ext cx="2877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variance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83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60619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5193" y="4322260"/>
            <a:ext cx="418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straight line time series regression model assuming data are generated from independent (non-autocorrelated) process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5522590"/>
            <a:ext cx="2020593" cy="4972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0" y="5967193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</a:t>
            </a:r>
            <a:r>
              <a:rPr lang="en-US" dirty="0" smtClean="0"/>
              <a:t>press, the </a:t>
            </a:r>
            <a:r>
              <a:rPr lang="en-US" dirty="0" smtClean="0"/>
              <a:t>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7" y="3255718"/>
            <a:ext cx="7888952" cy="38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𝐞</m:t>
                      </m:r>
                      <m:r>
                        <a:rPr lang="en-US" sz="2800" b="0" i="1" smtClean="0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N</m:t>
                      </m:r>
                      <m:r>
                        <a:rPr lang="en-US" sz="2800" b="0" i="1" smtClean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34000"/>
                <a:ext cx="2146292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10465" r="-71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p.value</a:t>
            </a:r>
            <a:r>
              <a:rPr lang="en-US" sz="2800" dirty="0" smtClean="0"/>
              <a:t> postulates an </a:t>
            </a:r>
            <a:r>
              <a:rPr lang="en-US" sz="2800" i="1" u="sng" dirty="0" smtClean="0"/>
              <a:t>ensemble</a:t>
            </a:r>
            <a:r>
              <a:rPr lang="en-US" sz="2800" i="1" dirty="0" smtClean="0"/>
              <a:t> </a:t>
            </a:r>
            <a:r>
              <a:rPr lang="en-US" sz="2800" dirty="0" smtClean="0"/>
              <a:t>of </a:t>
            </a:r>
            <a:r>
              <a:rPr lang="en-US" sz="2800" i="1" u="sng" dirty="0" smtClean="0"/>
              <a:t>sample </a:t>
            </a:r>
            <a:r>
              <a:rPr lang="en-US" sz="2800" i="1" u="sng" dirty="0" smtClean="0"/>
              <a:t>realizations </a:t>
            </a:r>
            <a:r>
              <a:rPr lang="en-US" sz="2800" dirty="0" smtClean="0"/>
              <a:t>under a </a:t>
            </a:r>
            <a:r>
              <a:rPr lang="en-US" sz="2800" dirty="0" smtClean="0"/>
              <a:t>hypothetical </a:t>
            </a:r>
            <a:r>
              <a:rPr lang="en-US" sz="2800" i="1" u="sng" dirty="0" smtClean="0"/>
              <a:t>null model</a:t>
            </a:r>
            <a:br>
              <a:rPr lang="en-US" sz="2800" i="1" u="sng" dirty="0" smtClean="0"/>
            </a:br>
            <a:endParaRPr lang="en-US" sz="2800" i="1" u="sng" dirty="0" smtClean="0"/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Suppose </a:t>
            </a:r>
            <a:r>
              <a:rPr lang="en-US" sz="2400" dirty="0" smtClean="0"/>
              <a:t>the </a:t>
            </a:r>
            <a:r>
              <a:rPr lang="en-US" sz="2400" i="1" u="sng" dirty="0" smtClean="0"/>
              <a:t>true </a:t>
            </a:r>
            <a:r>
              <a:rPr lang="en-US" sz="2400" i="1" u="sng" dirty="0" smtClean="0"/>
              <a:t>trend</a:t>
            </a:r>
            <a:r>
              <a:rPr lang="en-US" sz="2400" dirty="0" smtClean="0"/>
              <a:t> in a system is zero (our null model)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Under repeated random time series sampling from this </a:t>
            </a:r>
            <a:r>
              <a:rPr lang="en-US" sz="2400" dirty="0" smtClean="0"/>
              <a:t>null model, </a:t>
            </a:r>
            <a:r>
              <a:rPr lang="en-US" sz="2400" dirty="0" smtClean="0"/>
              <a:t>what is the probability of calculating a trend of equal </a:t>
            </a:r>
            <a:r>
              <a:rPr lang="en-US" sz="2400" dirty="0" smtClean="0"/>
              <a:t>or </a:t>
            </a:r>
            <a:r>
              <a:rPr lang="en-US" sz="2400" dirty="0" smtClean="0"/>
              <a:t>greater magnitude than the I </a:t>
            </a:r>
            <a:r>
              <a:rPr lang="en-US" sz="2400" dirty="0" smtClean="0"/>
              <a:t>found in my dataset</a:t>
            </a:r>
            <a:r>
              <a:rPr lang="en-US" sz="2400" dirty="0" smtClean="0"/>
              <a:t>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-&gt; If the probability is sufficiently low, one </a:t>
            </a:r>
            <a:r>
              <a:rPr lang="en-US" sz="2400" i="1" u="sng" dirty="0" smtClean="0"/>
              <a:t>rejects the null </a:t>
            </a:r>
            <a:r>
              <a:rPr lang="en-US" sz="2400" i="1" u="sng" dirty="0" smtClean="0"/>
              <a:t>model</a:t>
            </a:r>
          </a:p>
          <a:p>
            <a:pPr marL="0" indent="0">
              <a:buNone/>
            </a:pPr>
            <a:endParaRPr lang="en-US" sz="2400" i="1" u="sng" dirty="0"/>
          </a:p>
          <a:p>
            <a:pPr marL="0" indent="0">
              <a:buNone/>
            </a:pPr>
            <a:r>
              <a:rPr lang="en-US" sz="2400" b="1" dirty="0" smtClean="0"/>
              <a:t>We’ll need very different null models when data are autocorrelated</a:t>
            </a:r>
            <a:endParaRPr lang="en-US" sz="2400" b="1" dirty="0" smtClean="0"/>
          </a:p>
          <a:p>
            <a:pPr marL="0" indent="0">
              <a:buNone/>
            </a:pPr>
            <a:endParaRPr lang="en-US" sz="2400" i="1" u="sng" dirty="0"/>
          </a:p>
        </p:txBody>
      </p:sp>
      <p:pic>
        <p:nvPicPr>
          <p:cNvPr id="4" name="Picture 2" descr="http://3.bp.blogspot.com/-y_hvRb5anNc/VTGkru5LZeI/AAAAAAAABNo/GAVvAbPS-CQ/s1600/worsh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76400"/>
            <a:ext cx="2260600" cy="16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10922"/>
            <a:ext cx="1752600" cy="1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41116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logic of classical hypothesis testing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943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 in ES) and is interpreted  and can be </a:t>
                </a:r>
              </a:p>
              <a:p>
                <a:r>
                  <a:rPr lang="en-US" sz="2000" dirty="0" smtClean="0"/>
                  <a:t>Interpreted as a slope w.r.t 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771" y="3048000"/>
                <a:ext cx="4561120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3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2000284"/>
            <a:ext cx="4239335" cy="1885916"/>
            <a:chOff x="421280" y="2057400"/>
            <a:chExt cx="4008839" cy="178337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503286" y="3581400"/>
                  <a:ext cx="489576" cy="259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286" y="3581400"/>
                  <a:ext cx="69711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615" r="-2424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</a:t>
            </a:r>
            <a:r>
              <a:rPr lang="en-US" i="1" dirty="0" smtClean="0"/>
              <a:t>stochastic realization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1620"/>
                <a:ext cx="236346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46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1252855"/>
                <a:ext cx="3475439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0667" r="-315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6934200" y="1086719"/>
            <a:ext cx="1960161" cy="18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790554"/>
                <a:ext cx="3475439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r="-298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391735" y="2252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4724400" y="3048000"/>
                <a:ext cx="441588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(typically </a:t>
                </a:r>
              </a:p>
              <a:p>
                <a:r>
                  <a:rPr lang="en-US" sz="2000" dirty="0" smtClean="0"/>
                  <a:t>0-1) and is interpreted  and can be as a </a:t>
                </a:r>
              </a:p>
              <a:p>
                <a:r>
                  <a:rPr lang="en-US" sz="2000" dirty="0" smtClean="0"/>
                  <a:t>correlation with respect to 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048000"/>
                <a:ext cx="4415889" cy="1015663"/>
              </a:xfrm>
              <a:prstGeom prst="rect">
                <a:avLst/>
              </a:prstGeom>
              <a:blipFill rotWithShape="1">
                <a:blip r:embed="rId11"/>
                <a:stretch>
                  <a:fillRect l="-1381" t="-2994" r="-17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Theory: the </a:t>
            </a:r>
            <a:r>
              <a:rPr lang="en-US" sz="3200" dirty="0" smtClean="0"/>
              <a:t>expected variance </a:t>
            </a:r>
            <a:r>
              <a:rPr lang="en-US" sz="3200" dirty="0" smtClean="0"/>
              <a:t>of </a:t>
            </a:r>
            <a:r>
              <a:rPr lang="en-US" sz="3200" dirty="0" smtClean="0"/>
              <a:t>a temporal </a:t>
            </a:r>
            <a:r>
              <a:rPr lang="en-US" sz="3200" dirty="0" smtClean="0"/>
              <a:t>process increases with autocorrelation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0" y="1315892"/>
                <a:ext cx="3223703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r="-20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1849292"/>
                <a:ext cx="273459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24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2318160"/>
                <a:ext cx="285340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3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]+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2" y="2763692"/>
                <a:ext cx="219329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3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2" y="3144692"/>
                <a:ext cx="2734595" cy="612732"/>
              </a:xfrm>
              <a:prstGeom prst="rect">
                <a:avLst/>
              </a:prstGeom>
              <a:blipFill rotWithShape="1">
                <a:blip r:embed="rId6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447799" y="3161873"/>
            <a:ext cx="2734596" cy="64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656" y="1254545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5" y="1480703"/>
                <a:ext cx="1005275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30" y="3729335"/>
                <a:ext cx="44723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Estimate the autocorrelation function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067800" cy="49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228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Simulate Different time series with different properties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94878"/>
            <a:ext cx="6553200" cy="618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</p:spPr>
            <p:txBody>
              <a:bodyPr/>
              <a:lstStyle/>
              <a:p>
                <a:r>
                  <a:rPr lang="en-US" dirty="0" smtClean="0"/>
                  <a:t>Try simulating data with </a:t>
                </a:r>
                <a:r>
                  <a:rPr lang="en-US" dirty="0" smtClean="0"/>
                  <a:t>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𝑛𝑦𝑟𝑠</m:t>
                    </m:r>
                  </m:oMath>
                </a14:m>
                <a:r>
                  <a:rPr lang="en-US" dirty="0" smtClean="0"/>
                  <a:t> parameters and estimate </a:t>
                </a:r>
                <a:r>
                  <a:rPr lang="en-US" dirty="0" smtClean="0"/>
                  <a:t>their autocorrelation </a:t>
                </a:r>
                <a:r>
                  <a:rPr lang="en-US" dirty="0" smtClean="0"/>
                  <a:t>function</a:t>
                </a:r>
              </a:p>
              <a:p>
                <a:r>
                  <a:rPr lang="en-US" dirty="0" smtClean="0"/>
                  <a:t>Try many combinations to build intuition for their effects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352799"/>
              </a:xfrm>
              <a:blipFill rotWithShape="1">
                <a:blip r:embed="rId3"/>
                <a:stretch>
                  <a:fillRect l="-1852" t="-2182" b="-1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17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almighty variance-covariance matrix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46" y="3847225"/>
            <a:ext cx="4800600" cy="2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071" b="68130"/>
          <a:stretch/>
        </p:blipFill>
        <p:spPr bwMode="auto">
          <a:xfrm>
            <a:off x="275492" y="4054000"/>
            <a:ext cx="3839308" cy="179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333344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9812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" y="762000"/>
            <a:ext cx="8951968" cy="488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2057400"/>
            <a:ext cx="43444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19400" y="4038600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381" y="4243002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85396"/>
            <a:ext cx="2697981" cy="4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37491"/>
            <a:ext cx="3769294" cy="4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n ≡ number of sample</a:t>
            </a:r>
          </a:p>
          <a:p>
            <a:pPr marL="0" indent="0">
              <a:buNone/>
            </a:pPr>
            <a:r>
              <a:rPr lang="en-US" dirty="0" smtClean="0"/>
              <a:t>ozone mean daily ozone</a:t>
            </a:r>
          </a:p>
          <a:p>
            <a:pPr marL="0" indent="0">
              <a:buNone/>
            </a:pPr>
            <a:r>
              <a:rPr lang="en-US" dirty="0" err="1" smtClean="0"/>
              <a:t>ozone_max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hour_max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33402"/>
            <a:ext cx="8610600" cy="31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191000"/>
            <a:ext cx="41148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Variables</a:t>
            </a:r>
            <a:br>
              <a:rPr lang="en-US" smtClean="0"/>
            </a:br>
            <a:r>
              <a:rPr lang="en-US" smtClean="0"/>
              <a:t>n ≡ number of sample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 mean daily ozone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ozone_max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hour_max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884321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114800" y="2228851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dirty="0"/>
              <a:t>*If </a:t>
            </a:r>
            <a:r>
              <a:rPr lang="en-US" dirty="0" smtClean="0"/>
              <a:t>in Windows, use the Anaconda prompt, instead of </a:t>
            </a:r>
            <a:r>
              <a:rPr lang="en-US" dirty="0" err="1" smtClean="0"/>
              <a:t>cmd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84" y="919398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Include a periodic covariate with frequency w cycles/time and phase eta 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89540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" y="4099349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4" y="56619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6492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200" y="219069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variable is nonlinear in the parameters. </a:t>
            </a:r>
            <a:br>
              <a:rPr lang="en-US" sz="2000" dirty="0" smtClean="0"/>
            </a:br>
            <a:r>
              <a:rPr lang="en-US" sz="2000" dirty="0" smtClean="0"/>
              <a:t>Use the double-angle formula and rewrite the variable as two terms with constant coefficients: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884" y="48547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we can model any frequency with an arbitrary phase using two terms in  a linear regression, with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04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19600" y="21336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evidence of a seasonal cycle in other variables in the Orange Country ozone data</a:t>
            </a:r>
          </a:p>
          <a:p>
            <a:endParaRPr lang="en-US" dirty="0"/>
          </a:p>
          <a:p>
            <a:r>
              <a:rPr lang="en-US" dirty="0" smtClean="0"/>
              <a:t>Try defining  shorter and longer frequencies and fit those variables to the ozone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53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0838"/>
            <a:ext cx="8534400" cy="258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aside: Aliasing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" y="5129791"/>
            <a:ext cx="8997950" cy="12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The highest resolvable frequency is that at which observations are resolved. </a:t>
            </a:r>
            <a:br>
              <a:rPr lang="en-US" sz="2500" dirty="0" smtClean="0"/>
            </a:br>
            <a:r>
              <a:rPr lang="en-US" sz="2500" dirty="0" smtClean="0"/>
              <a:t>Sampling design can maximize information at particular frequencies</a:t>
            </a:r>
            <a:endParaRPr lang="en-US" sz="2500" dirty="0"/>
          </a:p>
        </p:txBody>
      </p:sp>
      <p:pic>
        <p:nvPicPr>
          <p:cNvPr id="7170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1371600" y="838201"/>
            <a:ext cx="6261100" cy="42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32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1600200" y="3686682"/>
            <a:ext cx="5410200" cy="29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3"/>
          <a:stretch/>
        </p:blipFill>
        <p:spPr bwMode="auto">
          <a:xfrm>
            <a:off x="629671" y="685800"/>
            <a:ext cx="7351258" cy="300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Decompose other variables into their harmonic, trend, and noise components</a:t>
            </a:r>
          </a:p>
          <a:p>
            <a:endParaRPr lang="en-US" dirty="0"/>
          </a:p>
          <a:p>
            <a:r>
              <a:rPr lang="en-US" dirty="0" smtClean="0"/>
              <a:t>Do any variables have a significant trend after correcting for seasonality and autocorrelation?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56677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0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LUNCH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89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6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18" y="4800600"/>
            <a:ext cx="8741181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‘best’ model is the one that minimizes the criterion</a:t>
            </a:r>
          </a:p>
          <a:p>
            <a:pPr marL="0" indent="0">
              <a:buNone/>
            </a:pPr>
            <a:r>
              <a:rPr lang="en-US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dirty="0" smtClean="0"/>
              <a:t>More interpretable than </a:t>
            </a:r>
            <a:r>
              <a:rPr lang="en-US" dirty="0" err="1" smtClean="0"/>
              <a:t>p.values</a:t>
            </a:r>
            <a:r>
              <a:rPr lang="en-US" dirty="0" smtClean="0"/>
              <a:t>, but still no replacement for good judgment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04" y="2206110"/>
            <a:ext cx="2895600" cy="52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3" y="3033003"/>
            <a:ext cx="5387772" cy="4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2" y="3924300"/>
            <a:ext cx="4900613" cy="46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R </a:t>
            </a:r>
            <a:r>
              <a:rPr lang="en-US" dirty="0"/>
              <a:t>command </a:t>
            </a:r>
            <a:r>
              <a:rPr lang="en-US" dirty="0" smtClean="0"/>
              <a:t>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91000"/>
            <a:ext cx="8509188" cy="2286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R2 always increases with the number of parameters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BIC penalizes more parameters and can be used to select the ‘best’ model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091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r>
              <a:rPr lang="en-US" dirty="0" smtClean="0"/>
              <a:t>Fit multiple regressions and try to find the best model in terms of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Autocorrelation functions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9173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6002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14" y="1138337"/>
            <a:ext cx="8836742" cy="47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23" y="5029200"/>
            <a:ext cx="8229600" cy="13970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9" y="990601"/>
            <a:ext cx="8956553" cy="37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</p:spTree>
    <p:extLst>
      <p:ext uri="{BB962C8B-B14F-4D97-AF65-F5344CB8AC3E}">
        <p14:creationId xmlns:p14="http://schemas.microsoft.com/office/powerpoint/2010/main" val="683339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1"/>
            <a:ext cx="8458200" cy="2590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often want to ‘fill in’ values where data are not observed</a:t>
            </a:r>
          </a:p>
          <a:p>
            <a:pPr marL="0" indent="0">
              <a:buNone/>
            </a:pPr>
            <a:r>
              <a:rPr lang="en-US" dirty="0" smtClean="0"/>
              <a:t>Many techniques of varying complexity</a:t>
            </a:r>
          </a:p>
          <a:p>
            <a:pPr marL="0" indent="0">
              <a:buNone/>
            </a:pPr>
            <a:r>
              <a:rPr lang="en-US" dirty="0" smtClean="0"/>
              <a:t>‘</a:t>
            </a:r>
            <a:r>
              <a:rPr lang="en-US" dirty="0" err="1" smtClean="0"/>
              <a:t>Kriging</a:t>
            </a:r>
            <a:r>
              <a:rPr lang="en-US" dirty="0" smtClean="0"/>
              <a:t>’ is a type of regression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47801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75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895600"/>
            <a:ext cx="3810000" cy="32305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Often want to ‘fill in the map’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1"/>
          <a:stretch/>
        </p:blipFill>
        <p:spPr bwMode="auto">
          <a:xfrm>
            <a:off x="228600" y="13716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r="44100"/>
          <a:stretch/>
        </p:blipFill>
        <p:spPr bwMode="auto">
          <a:xfrm>
            <a:off x="152400" y="2743200"/>
            <a:ext cx="4813300" cy="351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4419600"/>
            <a:ext cx="849133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Numerical packages usually work with the </a:t>
            </a:r>
            <a:r>
              <a:rPr lang="en-US" dirty="0" err="1"/>
              <a:t>variogram</a:t>
            </a:r>
            <a:r>
              <a:rPr lang="en-US" dirty="0"/>
              <a:t>, that includes an additional asymptotic parameter</a:t>
            </a:r>
          </a:p>
        </p:txBody>
      </p:sp>
      <p:pic>
        <p:nvPicPr>
          <p:cNvPr id="5122" name="Picture 2" descr="http://www.civil.northwestern.edu/people/dowding/airphoto/scan/b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66800"/>
            <a:ext cx="83488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2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2" y="1066800"/>
            <a:ext cx="8511208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" y="1447800"/>
            <a:ext cx="861074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6248400" y="838200"/>
            <a:ext cx="22733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Interpolate several variables</a:t>
            </a:r>
          </a:p>
          <a:p>
            <a:endParaRPr lang="en-US" dirty="0"/>
          </a:p>
          <a:p>
            <a:r>
              <a:rPr lang="en-US" dirty="0" smtClean="0"/>
              <a:t>Define a new variable, representing the difference in temperature between July and January, and interpolate that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828800" cy="27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7900"/>
            <a:ext cx="8077200" cy="55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515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4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467600" cy="573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1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7630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63000" cy="19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63917"/>
            <a:ext cx="8763000" cy="19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fitting single and multivariable model</a:t>
            </a:r>
          </a:p>
          <a:p>
            <a:endParaRPr lang="en-US" dirty="0"/>
          </a:p>
          <a:p>
            <a:r>
              <a:rPr lang="en-US" dirty="0" smtClean="0"/>
              <a:t>Produce a </a:t>
            </a:r>
            <a:r>
              <a:rPr lang="en-US" dirty="0" err="1" smtClean="0"/>
              <a:t>kriged</a:t>
            </a:r>
            <a:r>
              <a:rPr lang="en-US" dirty="0" smtClean="0"/>
              <a:t> prediction field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Regression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0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Derived spatial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533400" y="1295400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34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new spatial variables that may capture the effect of the rain shadow and test the relationship with the data while controlling for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62195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Learned basic concepts, datasets relatively small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Directly </a:t>
            </a:r>
            <a:r>
              <a:rPr lang="en-US" dirty="0" err="1" smtClean="0"/>
              <a:t>generlizes</a:t>
            </a:r>
            <a:r>
              <a:rPr lang="en-US" dirty="0" smtClean="0"/>
              <a:t> to higher dimensions, but becomes computationally infeasible with built-in optimizers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Two-day workshop next year using Stan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Environmental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13901</TotalTime>
  <Words>1446</Words>
  <Application>Microsoft Office PowerPoint</Application>
  <PresentationFormat>On-screen Show (4:3)</PresentationFormat>
  <Paragraphs>233</Paragraphs>
  <Slides>60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Environmental Statistics </vt:lpstr>
      <vt:lpstr>PowerPoint Presentation</vt:lpstr>
      <vt:lpstr>PowerPoint Presentation</vt:lpstr>
      <vt:lpstr>PowerPoint Presentation</vt:lpstr>
      <vt:lpstr>What Generates the Pattern?  Key concept: autocorrelation as a function of lag</vt:lpstr>
      <vt:lpstr>Autocorrelation functions</vt:lpstr>
      <vt:lpstr>Is there a trend? ..a first attempt</vt:lpstr>
      <vt:lpstr>The logic of classical hypothesis testing</vt:lpstr>
      <vt:lpstr>The concept of stochastic realization</vt:lpstr>
      <vt:lpstr>The concept of stochastic realization</vt:lpstr>
      <vt:lpstr>Theory: the expected variance of a temporal process increases with autocorrelation</vt:lpstr>
      <vt:lpstr>Estimate the autocorrelation function</vt:lpstr>
      <vt:lpstr>Simulate Different time series with different properties</vt:lpstr>
      <vt:lpstr>Exercise</vt:lpstr>
      <vt:lpstr>The almighty variance-covariance matrix</vt:lpstr>
      <vt:lpstr>Fitting a Model with Temporal Autocorrelation</vt:lpstr>
      <vt:lpstr>BREAK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Exercise</vt:lpstr>
      <vt:lpstr>An aside: Aliasing</vt:lpstr>
      <vt:lpstr>Time Series Decomposition</vt:lpstr>
      <vt:lpstr>Exercise</vt:lpstr>
      <vt:lpstr>Time series regression</vt:lpstr>
      <vt:lpstr>LUNCH</vt:lpstr>
      <vt:lpstr>Time series regression</vt:lpstr>
      <vt:lpstr>Simple Model Selection</vt:lpstr>
      <vt:lpstr>Simple Model Selection</vt:lpstr>
      <vt:lpstr>Exercise</vt:lpstr>
      <vt:lpstr>Autocorrelation functions</vt:lpstr>
      <vt:lpstr>Simulate spatially autocorrelated data</vt:lpstr>
      <vt:lpstr>Simulate spatially autocorrelated data</vt:lpstr>
      <vt:lpstr>Exercise</vt:lpstr>
      <vt:lpstr>PowerPoint Presentation</vt:lpstr>
      <vt:lpstr>Spatial Interpolation</vt:lpstr>
      <vt:lpstr>Spatial interpolation</vt:lpstr>
      <vt:lpstr>PowerPoint Presentation</vt:lpstr>
      <vt:lpstr>PowerPoint Presentation</vt:lpstr>
      <vt:lpstr>PowerPoint Presentation</vt:lpstr>
      <vt:lpstr>Exercise</vt:lpstr>
      <vt:lpstr>Spatial Regression</vt:lpstr>
      <vt:lpstr>Spatial Regression</vt:lpstr>
      <vt:lpstr>Spatial Regression</vt:lpstr>
      <vt:lpstr>Model Selection</vt:lpstr>
      <vt:lpstr>Spatial Regression Exercise</vt:lpstr>
      <vt:lpstr>Derived spatial variables</vt:lpstr>
      <vt:lpstr>Exercise</vt:lpstr>
      <vt:lpstr>Wrapping 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200</cp:revision>
  <dcterms:created xsi:type="dcterms:W3CDTF">2017-01-24T01:57:15Z</dcterms:created>
  <dcterms:modified xsi:type="dcterms:W3CDTF">2017-04-11T16:46:08Z</dcterms:modified>
</cp:coreProperties>
</file>